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4"/>
    <p:sldMasterId id="2147483864" r:id="rId5"/>
  </p:sldMasterIdLst>
  <p:notesMasterIdLst>
    <p:notesMasterId r:id="rId23"/>
  </p:notesMasterIdLst>
  <p:sldIdLst>
    <p:sldId id="343" r:id="rId6"/>
    <p:sldId id="356" r:id="rId7"/>
    <p:sldId id="351" r:id="rId8"/>
    <p:sldId id="352" r:id="rId9"/>
    <p:sldId id="353" r:id="rId10"/>
    <p:sldId id="354" r:id="rId11"/>
    <p:sldId id="355" r:id="rId12"/>
    <p:sldId id="357" r:id="rId13"/>
    <p:sldId id="358" r:id="rId14"/>
    <p:sldId id="360" r:id="rId15"/>
    <p:sldId id="359" r:id="rId16"/>
    <p:sldId id="361" r:id="rId17"/>
    <p:sldId id="364" r:id="rId18"/>
    <p:sldId id="362" r:id="rId19"/>
    <p:sldId id="363" r:id="rId20"/>
    <p:sldId id="365" r:id="rId21"/>
    <p:sldId id="3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BF800"/>
    <a:srgbClr val="E7754D"/>
    <a:srgbClr val="E77819"/>
    <a:srgbClr val="FFB3E8"/>
    <a:srgbClr val="FF40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2"/>
    <p:restoredTop sz="91717"/>
  </p:normalViewPr>
  <p:slideViewPr>
    <p:cSldViewPr snapToGrid="0" snapToObjects="1">
      <p:cViewPr varScale="1">
        <p:scale>
          <a:sx n="63" d="100"/>
          <a:sy n="63" d="100"/>
        </p:scale>
        <p:origin x="1008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E5B12-703B-F045-BAE7-7B7DE17157D8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CF3D8-8EAF-A348-8B15-1FE5CF3C8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1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0EB32-D2C4-45EE-B07C-792E33D3F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890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0EB32-D2C4-45EE-B07C-792E33D3F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509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0EB32-D2C4-45EE-B07C-792E33D3F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780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0EB32-D2C4-45EE-B07C-792E33D3F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398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0EB32-D2C4-45EE-B07C-792E33D3F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689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28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4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60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4BC004-B711-4BEB-B094-B5F8B24216CA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74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C004-B711-4BEB-B094-B5F8B24216CA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16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4BC004-B711-4BEB-B094-B5F8B24216CA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90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C004-B711-4BEB-B094-B5F8B24216CA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89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C004-B711-4BEB-B094-B5F8B24216CA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76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C004-B711-4BEB-B094-B5F8B24216CA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45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C004-B711-4BEB-B094-B5F8B24216CA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59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C004-B711-4BEB-B094-B5F8B24216CA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2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40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C004-B711-4BEB-B094-B5F8B24216CA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32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C004-B711-4BEB-B094-B5F8B24216CA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06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E4BC004-B711-4BEB-B094-B5F8B24216CA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8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18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0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6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1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76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4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E4BC004-B711-4BEB-B094-B5F8B24216CA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6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6800" y="193367"/>
            <a:ext cx="10058400" cy="6123761"/>
            <a:chOff x="2133600" y="193367"/>
            <a:chExt cx="10058400" cy="6123761"/>
          </a:xfrm>
        </p:grpSpPr>
        <p:sp>
          <p:nvSpPr>
            <p:cNvPr id="10" name="Title 3"/>
            <p:cNvSpPr txBox="1">
              <a:spLocks/>
            </p:cNvSpPr>
            <p:nvPr/>
          </p:nvSpPr>
          <p:spPr>
            <a:xfrm>
              <a:off x="2133600" y="4874449"/>
              <a:ext cx="10058400" cy="5169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Technical difficulties? Contact Zoom Support: 1-888-799-9666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96774" y="1681085"/>
              <a:ext cx="6332051" cy="4199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July 27, 2020  |   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3 pm ET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6925" y="5773790"/>
              <a:ext cx="1911746" cy="543338"/>
            </a:xfrm>
            <a:prstGeom prst="rect">
              <a:avLst/>
            </a:prstGeom>
          </p:spPr>
        </p:pic>
        <p:sp>
          <p:nvSpPr>
            <p:cNvPr id="12" name="Title 3"/>
            <p:cNvSpPr txBox="1">
              <a:spLocks/>
            </p:cNvSpPr>
            <p:nvPr/>
          </p:nvSpPr>
          <p:spPr>
            <a:xfrm>
              <a:off x="3996774" y="193367"/>
              <a:ext cx="6332051" cy="13704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 smtClean="0">
                  <a:latin typeface="Arial Black" panose="020B0A04020102020204" pitchFamily="34" charset="0"/>
                </a:rPr>
                <a:t>Demystifying Long Term Care Planning</a:t>
              </a:r>
              <a:endParaRPr lang="en-US" sz="2400" b="1" dirty="0" smtClean="0">
                <a:latin typeface="Arial Black" panose="020B0A040201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94852" y="2265298"/>
              <a:ext cx="4488414" cy="22873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Presented by:</a:t>
              </a:r>
            </a:p>
            <a:p>
              <a:pPr algn="ctr"/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Hyman G. Darling (CAS ‘72)</a:t>
              </a:r>
            </a:p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Partner, Bacon Wilson PC</a:t>
              </a:r>
            </a:p>
            <a:p>
              <a:pPr algn="ctr"/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Springfield, MA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257" y="2265297"/>
              <a:ext cx="1835465" cy="2287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561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Asset protection options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Life estate deed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Irreversible transfer.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Probably few options to refinance.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Need cooperation from remainder owners.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Still have the 5 year waiting period for protection.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3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Asset protection options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Irrevocable Trust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(IDIOT®)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(Intentionally defective income only trust)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will you transfer to the trust?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Who will be the trustee?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Who are beneficiaries?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can you receive back? INCOME ONLY!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Subject to 5 year lookback.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Asset protection options	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Long term care insurance</a:t>
            </a:r>
          </a:p>
          <a:p>
            <a:pPr marL="228600" lvl="1" indent="0">
              <a:lnSpc>
                <a:spcPct val="150000"/>
              </a:lnSpc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it cover?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much should you purchase?</a:t>
            </a:r>
          </a:p>
          <a:p>
            <a:pPr marL="228600" lvl="1" indent="0">
              <a:lnSpc>
                <a:spcPct val="150000"/>
              </a:lnSpc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options should you consider?</a:t>
            </a:r>
          </a:p>
          <a:p>
            <a:pPr marL="228600" lvl="1" indent="0">
              <a:lnSpc>
                <a:spcPct val="150000"/>
              </a:lnSpc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Who should purchase it?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Asset protection options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Long Term Care Insurance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The ‘newer’ policies – hybrid type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Really Life Insurance with a lifetime benefit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How much should be purchased?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Who should buy it? Maybe use existing policies!</a:t>
            </a:r>
          </a:p>
          <a:p>
            <a:pPr marL="0" indent="0">
              <a:buNone/>
            </a:pP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32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Asset protection options	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 nothing!!!  Is that really an option?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Pay for only maximum of 5 years with planning.  Be sure the durable powers of attorney are up to date!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Worry about it only if one spouse is deceased?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Marital status?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024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Asset protection options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Yes, there are always exceptions!!! 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few are: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Disabled children… do consider a special needs trust or supplemental needs trust!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Child who lives with the parent and keeps them from needing LTC.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Parent who moves into the child’s home.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Pooled trusts.</a:t>
            </a:r>
          </a:p>
        </p:txBody>
      </p:sp>
    </p:spTree>
    <p:extLst>
      <p:ext uri="{BB962C8B-B14F-4D97-AF65-F5344CB8AC3E}">
        <p14:creationId xmlns:p14="http://schemas.microsoft.com/office/powerpoint/2010/main" val="2710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planning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Get it done!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at life cycle events or every 5 years.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if you wish to involve the family.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when and where to include charity.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fail to plan, you will plan to fail. </a:t>
            </a: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you!!!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87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Q&amp;A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recording of this webinar will be made available shortly, accessible at these websites:</a:t>
            </a:r>
          </a:p>
          <a:p>
            <a:pPr marL="0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BU Office of Planned Giving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bulegacy.org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 slides will also be available here)</a:t>
            </a:r>
          </a:p>
          <a:p>
            <a:pPr marL="0" indent="0">
              <a:buNone/>
            </a:pPr>
            <a:endParaRPr lang="en-US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000000"/>
              </a:buClr>
              <a:buNone/>
            </a:pP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Alumni Association</a:t>
            </a:r>
          </a:p>
          <a:p>
            <a:pPr marL="0" lvl="0" indent="0">
              <a:buClr>
                <a:srgbClr val="000000"/>
              </a:buClr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bu.edu/alumni</a:t>
            </a:r>
          </a:p>
          <a:p>
            <a:pPr marL="0" indent="0">
              <a:buNone/>
            </a:pPr>
            <a:endParaRPr lang="en-US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793" y="284176"/>
            <a:ext cx="9784080" cy="1508760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What are the differences?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MEDICAID is a Federal program which is administered by each state separately.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California, it’s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in Massachusetts, it’s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MassHealth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state program may not be any stricter than the Federal law, but it may be more lenient.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Will Medi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pay for you?   Will Medic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pay for you?  Do you care?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7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Who Pays for your long term care? </a:t>
            </a:r>
            <a:endParaRPr lang="en-U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Private pay	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Long Term Care Insurance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(Medicare –limited)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Primarily Medicaid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 will supplement in some cases</a:t>
            </a:r>
          </a:p>
        </p:txBody>
      </p:sp>
    </p:spTree>
    <p:extLst>
      <p:ext uri="{BB962C8B-B14F-4D97-AF65-F5344CB8AC3E}">
        <p14:creationId xmlns:p14="http://schemas.microsoft.com/office/powerpoint/2010/main" val="194281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Private Pay	</a:t>
            </a:r>
            <a:endParaRPr lang="en-U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qualify for Medicare, you may receive some benefits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You need to: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 an admitted patient at a hospital for 3 days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Receive some type of therapy in an approved facility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(No financial requirement)</a:t>
            </a: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Private pay</a:t>
            </a:r>
            <a:endParaRPr lang="en-U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If single, most states allow a person to have: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$2000 in assets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 Term life insurance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Prepaid funeral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Burial account (usually no more than $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1500)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  Income usually follows the person to the facility</a:t>
            </a:r>
          </a:p>
        </p:txBody>
      </p:sp>
    </p:spTree>
    <p:extLst>
      <p:ext uri="{BB962C8B-B14F-4D97-AF65-F5344CB8AC3E}">
        <p14:creationId xmlns:p14="http://schemas.microsoft.com/office/powerpoint/2010/main" val="16157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Private pay</a:t>
            </a:r>
            <a:endParaRPr lang="en-U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6329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If married, you may retain more assets!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2020 figures for most states: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nstitutionalized spouse may keep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$2000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Spouse may keep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128,640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House may be retained by community spouse (some 	states have limits)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Income usually follows the person, so community spouse 	retains income and institutionalized spouse’s income is 		spent on care.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Retirement accounts vary from state to state	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40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Asset protection options</a:t>
            </a:r>
            <a:endParaRPr lang="en-U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GIFTING!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Outright Gifts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Gifts may be made to anyone you wish.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They must be completed gifts – no strings!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Irrevocable !!  No guarantee to have them returned.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FIVE (5) year lookback penalty.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9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Asset protection options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Beware of the four “D”s..</a:t>
            </a: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Death of 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donee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Disability of the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donee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or spouse</a:t>
            </a:r>
          </a:p>
          <a:p>
            <a:pPr marL="228600" lvl="1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Divorce</a:t>
            </a:r>
          </a:p>
          <a:p>
            <a:pPr marL="228600" lvl="1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Debts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Asset protection options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Gift limits?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Reporting requirements for gifts is $15,000 per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donee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per year.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Gift tax return required by April 15 of year following the gift to be filed by donor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BUT, NO TAX until threshold is exceeded, and in 2020, the limit is $11,580,000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380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nded">
  <a:themeElements>
    <a:clrScheme name="Custom 13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C00000"/>
      </a:accent1>
      <a:accent2>
        <a:srgbClr val="C00000"/>
      </a:accent2>
      <a:accent3>
        <a:srgbClr val="865640"/>
      </a:accent3>
      <a:accent4>
        <a:srgbClr val="C00000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E9A4858D629E4E8270DA497507ED2D" ma:contentTypeVersion="5" ma:contentTypeDescription="Create a new document." ma:contentTypeScope="" ma:versionID="5044735bd7abe5fb8aec2fe1b49f8426">
  <xsd:schema xmlns:xsd="http://www.w3.org/2001/XMLSchema" xmlns:xs="http://www.w3.org/2001/XMLSchema" xmlns:p="http://schemas.microsoft.com/office/2006/metadata/properties" xmlns:ns2="81b1e549-c578-4542-b609-1cacf3dc0407" targetNamespace="http://schemas.microsoft.com/office/2006/metadata/properties" ma:root="true" ma:fieldsID="0a98ef02a44916d6dbb1db7f77cded1b" ns2:_="">
    <xsd:import namespace="81b1e549-c578-4542-b609-1cacf3dc04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1e549-c578-4542-b609-1cacf3dc0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20B524-4BC8-4737-AC03-A79BF830633A}">
  <ds:schemaRefs>
    <ds:schemaRef ds:uri="http://schemas.microsoft.com/office/2006/documentManagement/types"/>
    <ds:schemaRef ds:uri="http://purl.org/dc/dcmitype/"/>
    <ds:schemaRef ds:uri="81b1e549-c578-4542-b609-1cacf3dc0407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019F05F-6B9A-4BF7-9DBC-B9129AC444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b1e549-c578-4542-b609-1cacf3dc04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9080A0-9D9C-4772-A7FC-84C962D864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7862</TotalTime>
  <Words>773</Words>
  <Application>Microsoft Office PowerPoint</Application>
  <PresentationFormat>Widescreen</PresentationFormat>
  <Paragraphs>129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Corbel</vt:lpstr>
      <vt:lpstr>Wingdings</vt:lpstr>
      <vt:lpstr>Office Theme</vt:lpstr>
      <vt:lpstr>Banded</vt:lpstr>
      <vt:lpstr>PowerPoint Presentation</vt:lpstr>
      <vt:lpstr>What are the differences?</vt:lpstr>
      <vt:lpstr>Who Pays for your long term care? </vt:lpstr>
      <vt:lpstr>Private Pay </vt:lpstr>
      <vt:lpstr>Private pay</vt:lpstr>
      <vt:lpstr>Private pay</vt:lpstr>
      <vt:lpstr>Asset protection options</vt:lpstr>
      <vt:lpstr>Asset protection options</vt:lpstr>
      <vt:lpstr>Asset protection options</vt:lpstr>
      <vt:lpstr>Asset protection options</vt:lpstr>
      <vt:lpstr>Asset protection options</vt:lpstr>
      <vt:lpstr>Asset protection options </vt:lpstr>
      <vt:lpstr>Asset protection options</vt:lpstr>
      <vt:lpstr>Asset protection options </vt:lpstr>
      <vt:lpstr>Asset protection options</vt:lpstr>
      <vt:lpstr>planning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Kelley Connors</dc:creator>
  <cp:lastModifiedBy>Castaldo, Patricia</cp:lastModifiedBy>
  <cp:revision>121</cp:revision>
  <dcterms:created xsi:type="dcterms:W3CDTF">2017-04-04T19:25:40Z</dcterms:created>
  <dcterms:modified xsi:type="dcterms:W3CDTF">2020-07-28T14:48:29Z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0x0101002EE9A4858D629E4E8270DA497507ED2D</vt:lpwstr>
  </property>
</Properties>
</file>